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  <p:sldId id="263" r:id="rId9"/>
  </p:sldIdLst>
  <p:sldSz cx="12192000" cy="6858000"/>
  <p:notesSz cx="6858000" cy="9144000"/>
  <p:defaultTextStyle>
    <a:defPPr>
      <a:defRPr lang="en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19"/>
    <p:restoredTop sz="94618"/>
  </p:normalViewPr>
  <p:slideViewPr>
    <p:cSldViewPr snapToGrid="0">
      <p:cViewPr varScale="1">
        <p:scale>
          <a:sx n="72" d="100"/>
          <a:sy n="72" d="100"/>
        </p:scale>
        <p:origin x="72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F31D2-44E6-7BA1-AB61-4094CC33E6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1612CB-29F2-4C6C-F393-DDE9881B1D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3FEB3-1B43-1E5A-4045-F6CEB034C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E1F72-3D04-D5D1-0E08-16E7E9567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26951-3921-1B62-77B5-DCC5C3B7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1797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21DBE-CA45-5488-D2F5-801BC45E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EA3AB3-AD67-8C6B-9B2A-B42B16AE2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1EA40-EB20-5B53-1527-F073D6256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E2A10-2756-A3AE-242B-0354B1C6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BBAE-98E9-3163-7CB0-26D135FAC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58784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2B317-430C-7338-1D33-0E9E1D9FBF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073ED9-C0C5-82F3-53A0-3422B60BE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74F91-50E4-51C1-5B75-DF4A85A91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A85A5C-AC9C-8F4D-0C77-247499934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68383-B8E3-6612-DC18-B9750CCAB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29630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32D81-56A8-54A0-C25D-AB64E7F16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7C68F-E520-1D67-2C4B-4B1E99B07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30FFC-C4E6-E63F-3C4A-E70747202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0DD0B-62C3-523B-4D3B-22E7D6C0B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1E19A-FEB0-06BC-EBCB-CA4256891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11841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8CDE8-A233-0EFE-E9CD-D26E38816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D9849F-B59F-433C-BFDF-D982FB3CA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20F3A-276E-DFDF-7F79-93F14271B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D8DBC-658F-8BC8-1C2B-56F4B739C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CEF84-9753-BA11-8637-2D88164AF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2345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13B6D-948D-E11C-F233-2246E84DE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90FE-AF3D-0EA1-2940-4A911F7BE4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1A48BD-091E-5E26-84B3-8B64DC911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946B7-3AA7-535F-7072-D90328012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AC15CE-74D5-12CD-474B-20BFEB20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E4F4B-C190-8BAB-0709-A2C72574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13754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10AB7-8C3E-2293-0A5A-ADA6EB7B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AB26A-A023-BDD0-2181-7F65B38EC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F55665-B5D1-885A-6693-95A4037E9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DFC92A-C8CC-6F6D-2B0B-D25A7B64B2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79F11B-18B8-E041-DB13-CE4EF7481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F326B-8868-BFE4-73BD-97CBC50F6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12F82A-1456-B971-B7D7-CF1D0886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36352-CD7C-742D-6ADE-FF7BE76E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17984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B4C43-9226-D5D1-83FA-002704B6E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A7E301-8874-3819-0AAF-6E3AE5AD1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381E9-41D7-88B3-967D-38BB65346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5451E-73B8-EF8C-9799-A2D00965F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0713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9A5E49-4D46-B946-FEAE-4172FCF7C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B19106-994B-C85D-88D0-C0EFEB19B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B5DE81-353B-F3DB-CD39-7F2B4C2C2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06359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016BB-569D-E437-1B71-AEE38609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D5CC-2EA1-88EB-257C-29D378422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C6C5B-DE67-8DF5-AB64-3905A6EEA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99E10-76E9-DF81-E7D9-130696AB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3A43D-792E-2306-D026-6B443144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0EA51-1EEF-D81E-1FE3-59561DF82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6216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CCC01-A388-FCD8-7241-24FE65A1D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54FD8-41BF-79C4-71F1-85BF79D4E2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80C864-05F1-EB3D-B2FE-EAE0EDEA8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897CC-D1B5-D27A-EE21-CCC790F79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FCB9E5-F5BF-2858-8B57-AD3E42CE4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3EFA3-99D6-294B-4B2A-7887B2A76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5205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99324A-5EA1-07BE-046F-1C748087A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5C693-20DA-81A9-A016-9B40BB61F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33E72-9269-12EF-608C-D773E2386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E22866-DF34-6B46-B787-04B82567CF7B}" type="datetimeFigureOut">
              <a:rPr lang="hr-HR" smtClean="0"/>
              <a:t>26.6.2025.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5852B-52EF-0C92-B44E-7E74C4440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37A44-6862-ED91-A9F1-D9298DDC66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6D1AA4-2ECC-8243-83A6-C1FF0EE7749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049454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F0B7F-0B23-0EB0-B9D2-682C592C01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Box Filter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DFC3DA-3C65-3545-CF87-22AB27732A5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/>
              <a:t>Luka Dorić, Martin Josipović i Dario Stojanac</a:t>
            </a:r>
          </a:p>
          <a:p>
            <a:r>
              <a:rPr lang="hr-HR" dirty="0"/>
              <a:t>Srpanj, 2025.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5F4A4B-04FF-F85B-9892-F31058ABD8F3}"/>
              </a:ext>
            </a:extLst>
          </p:cNvPr>
          <p:cNvSpPr txBox="1"/>
          <p:nvPr/>
        </p:nvSpPr>
        <p:spPr>
          <a:xfrm>
            <a:off x="1999007" y="513168"/>
            <a:ext cx="8193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>
                <a:latin typeface="Aptos" panose="020B0004020202020204" pitchFamily="34" charset="0"/>
                <a:cs typeface="Arial" panose="020B0604020202020204" pitchFamily="34" charset="0"/>
              </a:rPr>
              <a:t>SVEUČILIŠTE U SPLITU</a:t>
            </a:r>
          </a:p>
          <a:p>
            <a:pPr algn="ctr"/>
            <a:r>
              <a:rPr lang="hr-HR" sz="2400" dirty="0">
                <a:latin typeface="Aptos" panose="020B0004020202020204" pitchFamily="34" charset="0"/>
                <a:cs typeface="Arial" panose="020B0604020202020204" pitchFamily="34" charset="0"/>
              </a:rPr>
              <a:t>FAKULTET ELEKTROTHENIKE, STROJARSTVA I BRODOGRADNJE</a:t>
            </a:r>
            <a:endParaRPr lang="en-GB" sz="2400" dirty="0">
              <a:latin typeface="Aptos" panose="020B00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fesb-logo-download-black | FESB">
            <a:extLst>
              <a:ext uri="{FF2B5EF4-FFF2-40B4-BE49-F238E27FC236}">
                <a16:creationId xmlns:a16="http://schemas.microsoft.com/office/drawing/2014/main" id="{22CB3917-FA0B-14E0-4639-16682D1A8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054" y="6222390"/>
            <a:ext cx="773891" cy="3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942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BB0869A-0BE5-B3E9-F73D-2F3691E4D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428954-78E1-2CFF-9116-20E9FCFC9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4923"/>
            <a:ext cx="4621553" cy="1360728"/>
          </a:xfrm>
        </p:spPr>
        <p:txBody>
          <a:bodyPr anchor="b">
            <a:normAutofit/>
          </a:bodyPr>
          <a:lstStyle/>
          <a:p>
            <a:r>
              <a:rPr lang="hr-HR" dirty="0"/>
              <a:t>Što je Box Filter?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F6A1D-AE78-C48E-F5F8-14AE2AAD2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584058"/>
            <a:ext cx="4621553" cy="3159018"/>
          </a:xfrm>
        </p:spPr>
        <p:txBody>
          <a:bodyPr>
            <a:normAutofit lnSpcReduction="10000"/>
          </a:bodyPr>
          <a:lstStyle/>
          <a:p>
            <a:r>
              <a:rPr lang="hr-HR" dirty="0"/>
              <a:t>Jednostavan linearni filter</a:t>
            </a:r>
          </a:p>
          <a:p>
            <a:r>
              <a:rPr lang="hr-HR" dirty="0"/>
              <a:t>Svaki piksel zamjenjuje prosjekom susjednih</a:t>
            </a:r>
          </a:p>
          <a:p>
            <a:r>
              <a:rPr lang="hr-HR" dirty="0"/>
              <a:t>Koristi se za smanjenje šuma i zamućenje oštrih prijelaza</a:t>
            </a:r>
          </a:p>
          <a:p>
            <a:r>
              <a:rPr lang="hr-HR" dirty="0"/>
              <a:t>Efikasan za paralelizaciju </a:t>
            </a:r>
          </a:p>
          <a:p>
            <a:endParaRPr lang="en-GB" sz="1800" dirty="0"/>
          </a:p>
        </p:txBody>
      </p:sp>
      <p:pic>
        <p:nvPicPr>
          <p:cNvPr id="4" name="Picture 3" descr="A person wearing a hat&#10;&#10;AI-generated content may be incorrect.">
            <a:extLst>
              <a:ext uri="{FF2B5EF4-FFF2-40B4-BE49-F238E27FC236}">
                <a16:creationId xmlns:a16="http://schemas.microsoft.com/office/drawing/2014/main" id="{6A7BCBCD-F9FC-600B-3B0C-985BE3EA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91261" y="1714152"/>
            <a:ext cx="5837780" cy="34296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93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2134E-0D22-CF77-B185-B02B5FDD0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8344" y="365125"/>
            <a:ext cx="10450286" cy="626209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dirty="0"/>
              <a:t>1. PRIPREMA:</a:t>
            </a:r>
          </a:p>
          <a:p>
            <a:r>
              <a:rPr lang="en-GB" dirty="0" err="1"/>
              <a:t>Učitaj</a:t>
            </a:r>
            <a:r>
              <a:rPr lang="en-GB" dirty="0"/>
              <a:t> </a:t>
            </a:r>
            <a:r>
              <a:rPr lang="en-GB" dirty="0" err="1"/>
              <a:t>sliku</a:t>
            </a:r>
            <a:r>
              <a:rPr lang="en-GB" dirty="0"/>
              <a:t>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postavi</a:t>
            </a:r>
            <a:r>
              <a:rPr lang="en-GB" dirty="0"/>
              <a:t> </a:t>
            </a:r>
            <a:r>
              <a:rPr lang="en-GB" dirty="0" err="1"/>
              <a:t>parametre</a:t>
            </a:r>
            <a:endParaRPr lang="en-GB" dirty="0"/>
          </a:p>
          <a:p>
            <a:r>
              <a:rPr lang="en-GB" dirty="0" err="1"/>
              <a:t>Definiraj</a:t>
            </a:r>
            <a:r>
              <a:rPr lang="en-GB" dirty="0"/>
              <a:t> box kernel s </a:t>
            </a:r>
            <a:r>
              <a:rPr lang="en-GB" dirty="0" err="1"/>
              <a:t>jednakim</a:t>
            </a:r>
            <a:r>
              <a:rPr lang="en-GB" dirty="0"/>
              <a:t> </a:t>
            </a:r>
            <a:r>
              <a:rPr lang="en-GB" dirty="0" err="1"/>
              <a:t>težinama</a:t>
            </a:r>
            <a:r>
              <a:rPr lang="en-GB" dirty="0"/>
              <a:t> (1 / N²)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2. CPU IMPLEMENTACIJA:</a:t>
            </a:r>
          </a:p>
          <a:p>
            <a:r>
              <a:rPr lang="en-GB" dirty="0" err="1"/>
              <a:t>Primijeni</a:t>
            </a:r>
            <a:r>
              <a:rPr lang="en-GB" dirty="0"/>
              <a:t> </a:t>
            </a:r>
            <a:r>
              <a:rPr lang="en-GB" dirty="0" err="1"/>
              <a:t>boxFilter</a:t>
            </a:r>
            <a:r>
              <a:rPr lang="en-GB" dirty="0"/>
              <a:t> </a:t>
            </a:r>
            <a:r>
              <a:rPr lang="en-GB" dirty="0" err="1"/>
              <a:t>iz</a:t>
            </a:r>
            <a:r>
              <a:rPr lang="en-GB" dirty="0"/>
              <a:t> OpenCV-a</a:t>
            </a:r>
          </a:p>
          <a:p>
            <a:r>
              <a:rPr lang="en-GB" dirty="0" err="1"/>
              <a:t>Spremi</a:t>
            </a:r>
            <a:r>
              <a:rPr lang="en-GB" dirty="0"/>
              <a:t> </a:t>
            </a:r>
            <a:r>
              <a:rPr lang="en-GB" dirty="0" err="1"/>
              <a:t>filtriranu</a:t>
            </a:r>
            <a:r>
              <a:rPr lang="en-GB" dirty="0"/>
              <a:t> </a:t>
            </a:r>
            <a:r>
              <a:rPr lang="en-GB" dirty="0" err="1"/>
              <a:t>sliku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3. GPU IMPLEMENTACIJA:</a:t>
            </a:r>
          </a:p>
          <a:p>
            <a:r>
              <a:rPr lang="en-GB" dirty="0" err="1"/>
              <a:t>Alociraj</a:t>
            </a:r>
            <a:r>
              <a:rPr lang="en-GB" dirty="0"/>
              <a:t> </a:t>
            </a:r>
            <a:r>
              <a:rPr lang="en-GB" dirty="0" err="1"/>
              <a:t>memoriju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GPU-u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kopiraj</a:t>
            </a:r>
            <a:r>
              <a:rPr lang="en-GB" dirty="0"/>
              <a:t> </a:t>
            </a:r>
            <a:r>
              <a:rPr lang="en-GB" dirty="0" err="1"/>
              <a:t>podatke</a:t>
            </a:r>
            <a:r>
              <a:rPr lang="en-GB" dirty="0"/>
              <a:t> s CPU-a</a:t>
            </a:r>
          </a:p>
          <a:p>
            <a:r>
              <a:rPr lang="en-GB" dirty="0" err="1"/>
              <a:t>Postavi</a:t>
            </a:r>
            <a:r>
              <a:rPr lang="en-GB" dirty="0"/>
              <a:t> CUDA grid (threads)</a:t>
            </a:r>
          </a:p>
          <a:p>
            <a:r>
              <a:rPr lang="en-GB" dirty="0" err="1"/>
              <a:t>Paralelno</a:t>
            </a:r>
            <a:r>
              <a:rPr lang="en-GB" dirty="0"/>
              <a:t> za </a:t>
            </a:r>
            <a:r>
              <a:rPr lang="en-GB" dirty="0" err="1"/>
              <a:t>svaki</a:t>
            </a:r>
            <a:r>
              <a:rPr lang="en-GB" dirty="0"/>
              <a:t> </a:t>
            </a:r>
            <a:r>
              <a:rPr lang="en-GB" dirty="0" err="1"/>
              <a:t>piksel</a:t>
            </a:r>
            <a:r>
              <a:rPr lang="en-GB" dirty="0"/>
              <a:t>, </a:t>
            </a:r>
            <a:r>
              <a:rPr lang="en-GB" dirty="0" err="1"/>
              <a:t>izračunaj</a:t>
            </a:r>
            <a:r>
              <a:rPr lang="en-GB" dirty="0"/>
              <a:t> </a:t>
            </a:r>
            <a:r>
              <a:rPr lang="en-GB" dirty="0" err="1"/>
              <a:t>prosjek</a:t>
            </a:r>
            <a:r>
              <a:rPr lang="en-GB" dirty="0"/>
              <a:t> </a:t>
            </a:r>
            <a:r>
              <a:rPr lang="en-GB" dirty="0" err="1"/>
              <a:t>okolnih</a:t>
            </a:r>
            <a:r>
              <a:rPr lang="en-GB" dirty="0"/>
              <a:t> </a:t>
            </a:r>
            <a:r>
              <a:rPr lang="en-GB" dirty="0" err="1"/>
              <a:t>piksela</a:t>
            </a:r>
            <a:r>
              <a:rPr lang="en-GB" dirty="0"/>
              <a:t> s kernel </a:t>
            </a:r>
            <a:r>
              <a:rPr lang="en-GB" dirty="0" err="1"/>
              <a:t>težinama</a:t>
            </a:r>
            <a:endParaRPr lang="en-GB" dirty="0"/>
          </a:p>
          <a:p>
            <a:r>
              <a:rPr lang="en-GB" dirty="0" err="1"/>
              <a:t>Kopiraj</a:t>
            </a:r>
            <a:r>
              <a:rPr lang="en-GB" dirty="0"/>
              <a:t> </a:t>
            </a:r>
            <a:r>
              <a:rPr lang="en-GB" dirty="0" err="1"/>
              <a:t>rezultate</a:t>
            </a:r>
            <a:r>
              <a:rPr lang="en-GB" dirty="0"/>
              <a:t> </a:t>
            </a:r>
            <a:r>
              <a:rPr lang="en-GB" dirty="0" err="1"/>
              <a:t>natrag</a:t>
            </a:r>
            <a:r>
              <a:rPr lang="en-GB" dirty="0"/>
              <a:t> </a:t>
            </a:r>
            <a:r>
              <a:rPr lang="en-GB" dirty="0" err="1"/>
              <a:t>na</a:t>
            </a:r>
            <a:r>
              <a:rPr lang="en-GB" dirty="0"/>
              <a:t> CPU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 err="1"/>
              <a:t>spremi</a:t>
            </a:r>
            <a:r>
              <a:rPr lang="en-GB" dirty="0"/>
              <a:t> </a:t>
            </a:r>
            <a:r>
              <a:rPr lang="en-GB" dirty="0" err="1"/>
              <a:t>sliku</a:t>
            </a:r>
            <a:endParaRPr lang="en-GB" dirty="0"/>
          </a:p>
          <a:p>
            <a:r>
              <a:rPr lang="en-GB" dirty="0"/>
              <a:t>Oslobodi GPU </a:t>
            </a:r>
            <a:r>
              <a:rPr lang="en-GB" dirty="0" err="1"/>
              <a:t>memoriju</a:t>
            </a:r>
            <a:endParaRPr lang="hr-HR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r>
              <a:rPr lang="hr-HR" dirty="0"/>
              <a:t>Kod: https://github.com/mjospovich/box-filter-cuda/tree/main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46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175316-5813-D6FA-9CCB-5E839C496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Content Placeholder 5" descr="A collage of a city by the water&#10;&#10;AI-generated content may be incorrect.">
            <a:extLst>
              <a:ext uri="{FF2B5EF4-FFF2-40B4-BE49-F238E27FC236}">
                <a16:creationId xmlns:a16="http://schemas.microsoft.com/office/drawing/2014/main" id="{A2BE23B9-4C77-3FD7-A3E7-5F76294138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9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63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BC19CF-5217-C3A6-B139-A63AB1DC6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F9C89B-00E7-0410-4ADC-30366537D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collage of a person in an orange vest&#10;&#10;AI-generated content may be incorrect.">
            <a:extLst>
              <a:ext uri="{FF2B5EF4-FFF2-40B4-BE49-F238E27FC236}">
                <a16:creationId xmlns:a16="http://schemas.microsoft.com/office/drawing/2014/main" id="{5079F2E5-24C1-AF41-F960-EFBA90920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86" y="0"/>
            <a:ext cx="12191962" cy="6858000"/>
          </a:xfrm>
        </p:spPr>
      </p:pic>
    </p:spTree>
    <p:extLst>
      <p:ext uri="{BB962C8B-B14F-4D97-AF65-F5344CB8AC3E}">
        <p14:creationId xmlns:p14="http://schemas.microsoft.com/office/powerpoint/2010/main" val="4260631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AC9721-EAD9-966B-DEC0-52A0875FD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9A53C4-7821-5C31-164C-4266A5D413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676" y="643466"/>
            <a:ext cx="905864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48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15B58F-07F2-5694-133C-23D7DE629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5EEA4E-6ECF-130E-65E0-94A53BDAD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 descr="A screenshot of a graph&#10;&#10;AI-generated content may be incorrect.">
            <a:extLst>
              <a:ext uri="{FF2B5EF4-FFF2-40B4-BE49-F238E27FC236}">
                <a16:creationId xmlns:a16="http://schemas.microsoft.com/office/drawing/2014/main" id="{41FF0727-D071-1529-BD77-91006C6CC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13" y="0"/>
            <a:ext cx="9227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93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AAF0-8E33-A341-6A41-7FAC912BF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EB370-3C91-A3FF-D285-79674B4E7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Box Filter je jednostavna operacija za računalo</a:t>
            </a:r>
          </a:p>
          <a:p>
            <a:r>
              <a:rPr lang="hr-HR" dirty="0"/>
              <a:t>GPU višestruko brži od CPU-a</a:t>
            </a:r>
          </a:p>
          <a:p>
            <a:r>
              <a:rPr lang="hr-HR" dirty="0"/>
              <a:t>Paralelizam dolazi do izražaja s porastom rezolucije slike</a:t>
            </a:r>
          </a:p>
          <a:p>
            <a:r>
              <a:rPr lang="hr-HR" dirty="0"/>
              <a:t>Slike u boji dodatno ističu prednost GPU-a</a:t>
            </a:r>
          </a:p>
        </p:txBody>
      </p:sp>
    </p:spTree>
    <p:extLst>
      <p:ext uri="{BB962C8B-B14F-4D97-AF65-F5344CB8AC3E}">
        <p14:creationId xmlns:p14="http://schemas.microsoft.com/office/powerpoint/2010/main" val="4093397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</TotalTime>
  <Words>166</Words>
  <Application>Microsoft Office PowerPoint</Application>
  <PresentationFormat>Widescreen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Box Filter</vt:lpstr>
      <vt:lpstr>Što je Box Filter?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Zaključak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Karlo Neveščanin</dc:creator>
  <cp:lastModifiedBy>Luka Dorić</cp:lastModifiedBy>
  <cp:revision>7</cp:revision>
  <dcterms:created xsi:type="dcterms:W3CDTF">2025-06-12T12:02:39Z</dcterms:created>
  <dcterms:modified xsi:type="dcterms:W3CDTF">2025-06-26T08:40:41Z</dcterms:modified>
</cp:coreProperties>
</file>